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1685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8E9B-99C9-4F14-8229-00E1406C9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C27474-06C8-472F-8673-9DAEE5063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557CC0-440C-4C97-83B7-F39079B2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B2BB721-9982-4C84-A8F0-A7B70DAE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03D5FC-3603-4170-AFD2-86CD059A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679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ACA69-4D09-4E51-BC44-D996227F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D4A1887-6FD9-4BBB-A6F0-4CB7817E1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4B7DDC-E9B3-4A01-A607-CB60CDB6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0F4B3B-9509-496F-8199-3787B5B1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DE2ECA-8C81-4A00-9E68-371E489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932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D1AD17D-2AF1-4733-B2CD-AA8750158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CC717DA-5EBF-4AA9-B242-4D06F9E79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C8D787-79E0-4AEE-9600-1BD579A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59CBBA-5639-49F2-A297-B9E3DEAC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FD9638-EC25-4202-9A17-4BB2526B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0201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558ED-180C-4338-A527-E794F367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F0A2970-3D0A-42BA-ADE1-94AED397C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4AE86E-3944-4A19-B708-3216223A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4F3BB2D-E312-491B-AEF2-5D9AFAD2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08872F-8D20-4EA4-B4AF-F7EFAA0D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556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9D492-7272-4C0C-BAC1-252FEE0C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FEFFAC-C8E1-4E05-9C77-BB7354136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AE966E-80E5-4221-9080-A1D78959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8D83F1-B98F-429C-9195-49ADBAF9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46FBA9-00AE-4D22-82BC-986B552E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648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7A059-1A8E-402B-B0E0-8304161C6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BBD3CFB-65A2-44ED-8F4C-5B393BFB9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7633E06-A9C8-4F41-820E-1F63B84CD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72AC981-7E71-46A1-B913-4C37C589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67666D-D349-4D69-8D59-3E8F2639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8E7A77-456A-4D5D-BF05-C3621790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485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D01A2-572E-4670-AB88-85DD909F9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7933ED-DA64-4DA9-874B-90A7E0D83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A65386-24E8-4AEF-8B4A-39276C148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23F97CF-3A09-474C-903B-882F1EE3C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A35FFC3-BF69-416D-88E7-ABE1AA4D0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9EE197-D49A-42E5-9B12-3EF678E5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066123-814C-47C5-A597-0E7F9305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670584D-99A6-480B-99AF-7D07EFF6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1552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64C73-AF8F-4F20-A042-E31B3430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26E820D-BA20-454B-AF08-AF43BB2C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44B27F-E513-4DAD-85D8-28B79161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262AA07-CC3A-437E-B60B-9DF14A7B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9585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39CE4FB-0DE7-41F1-BF80-E8E978369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E918B9-0258-4910-89AB-584BED92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419E757-7074-4F61-820F-9D8DDD7D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470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39AB6-C241-46D6-8636-013EB27E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A663522-F90A-4A07-A87C-09C71666D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08EC238-82B5-47F1-8902-A377D37E6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BBD39BE-39AD-44F6-87EB-3C5D49F4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76CAA5-BF8B-4E2B-9D63-9B3C01E4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1E37B1-4E52-44C1-916B-DC0A99E9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4279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39E12-5558-44B7-BF25-69B9D9C8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0FA4643-4DE4-4B05-ACB5-F9C4DD813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A085EAB-E4BC-4D57-A500-3A5F07E55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7137F7D-307C-42B4-9109-A7E0CB31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07D1FC0-5163-42BF-B387-90ADFB742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4D93046-162A-4F98-BA5A-55AB7063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102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A37AAEE-9F40-4A8C-AC92-B70FEBF2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3161BB-86CE-49B6-AA66-817F975CD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4CF483-E53F-4D2C-A28A-E6BB64E1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BDC4-7CEB-467F-A946-181E3E29230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4810480-E46D-4FE8-BAAF-F42B85524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4C99ECA-369B-439C-8F79-C7B255037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0CB26-E04B-4472-BB4D-EA8AE60643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678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28.jpe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30.jpe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34.jpe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jfif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12" Type="http://schemas.openxmlformats.org/officeDocument/2006/relationships/image" Target="../media/image8.jf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11" Type="http://schemas.openxmlformats.org/officeDocument/2006/relationships/image" Target="../media/image7.jpg"/><Relationship Id="rId5" Type="http://schemas.openxmlformats.org/officeDocument/2006/relationships/image" Target="../media/image1.png"/><Relationship Id="rId15" Type="http://schemas.openxmlformats.org/officeDocument/2006/relationships/image" Target="../media/image21.jfif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jfif"/><Relationship Id="rId3" Type="http://schemas.microsoft.com/office/2007/relationships/media" Target="../media/media4.mp3"/><Relationship Id="rId7" Type="http://schemas.openxmlformats.org/officeDocument/2006/relationships/image" Target="../media/image3.jpeg"/><Relationship Id="rId12" Type="http://schemas.openxmlformats.org/officeDocument/2006/relationships/image" Target="../media/image8.jf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11" Type="http://schemas.openxmlformats.org/officeDocument/2006/relationships/image" Target="../media/image7.jpg"/><Relationship Id="rId5" Type="http://schemas.openxmlformats.org/officeDocument/2006/relationships/image" Target="../media/image1.png"/><Relationship Id="rId15" Type="http://schemas.openxmlformats.org/officeDocument/2006/relationships/image" Target="../media/image23.jfif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fif"/><Relationship Id="rId3" Type="http://schemas.microsoft.com/office/2007/relationships/media" Target="../media/media6.mp3"/><Relationship Id="rId7" Type="http://schemas.openxmlformats.org/officeDocument/2006/relationships/image" Target="../media/image2.jpg"/><Relationship Id="rId12" Type="http://schemas.openxmlformats.org/officeDocument/2006/relationships/image" Target="../media/image7.jpg"/><Relationship Id="rId2" Type="http://schemas.microsoft.com/office/2007/relationships/media" Target="../media/media5.mp3"/><Relationship Id="rId16" Type="http://schemas.openxmlformats.org/officeDocument/2006/relationships/image" Target="../media/image25.jfif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5.jpg"/><Relationship Id="rId4" Type="http://schemas.openxmlformats.org/officeDocument/2006/relationships/audio" Target="../media/media6.mp3"/><Relationship Id="rId9" Type="http://schemas.openxmlformats.org/officeDocument/2006/relationships/image" Target="../media/image4.png"/><Relationship Id="rId14" Type="http://schemas.openxmlformats.org/officeDocument/2006/relationships/image" Target="../media/image24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jpeg"/><Relationship Id="rId9" Type="http://schemas.openxmlformats.org/officeDocument/2006/relationships/image" Target="../media/image8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816539E-E1B1-4075-9542-83A13DA7AFA1}"/>
              </a:ext>
            </a:extLst>
          </p:cNvPr>
          <p:cNvSpPr/>
          <p:nvPr/>
        </p:nvSpPr>
        <p:spPr>
          <a:xfrm>
            <a:off x="-94269" y="101587"/>
            <a:ext cx="795085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Штучний інтелект чи штучний вчитель. Конструктор педагогічної діяльності ХХІ ст. </a:t>
            </a:r>
            <a:endParaRPr lang="uk-UA" sz="5400" b="1" cap="none" spc="0" dirty="0">
              <a:ln w="13462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3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-3784599" y="2486995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-3214912" y="322330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149235" y="5069727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-325230" y="-610532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1226459" y="1439119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976087" y="3952938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885774" y="5802699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2521685" y="188739"/>
            <a:ext cx="515493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11Labs</a:t>
            </a:r>
            <a:endParaRPr lang="uk-U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MyHeritage Deep Nostalgia Online">
            <a:extLst>
              <a:ext uri="{FF2B5EF4-FFF2-40B4-BE49-F238E27FC236}">
                <a16:creationId xmlns:a16="http://schemas.microsoft.com/office/drawing/2014/main" id="{F1AFABA4-09F6-4407-914A-C02A3FF09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AB6D4A-2964-4C8C-86B5-0D30604BAD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0" y="3920490"/>
            <a:ext cx="2937510" cy="29375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0FE07-917E-4120-802A-3216A95C2858}"/>
              </a:ext>
            </a:extLst>
          </p:cNvPr>
          <p:cNvSpPr txBox="1"/>
          <p:nvPr/>
        </p:nvSpPr>
        <p:spPr>
          <a:xfrm>
            <a:off x="2881084" y="1569874"/>
            <a:ext cx="6059494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Створити голос за хвилину – виконано!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B1422A-E7B5-4257-B375-00894EA56757}"/>
              </a:ext>
            </a:extLst>
          </p:cNvPr>
          <p:cNvSpPr txBox="1"/>
          <p:nvPr/>
        </p:nvSpPr>
        <p:spPr>
          <a:xfrm>
            <a:off x="2913853" y="2977929"/>
            <a:ext cx="605949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Не потребує реєстрації</a:t>
            </a:r>
          </a:p>
        </p:txBody>
      </p:sp>
      <p:pic>
        <p:nvPicPr>
          <p:cNvPr id="12290" name="Picture 2" descr="Eleven Labs · GitHub">
            <a:extLst>
              <a:ext uri="{FF2B5EF4-FFF2-40B4-BE49-F238E27FC236}">
                <a16:creationId xmlns:a16="http://schemas.microsoft.com/office/drawing/2014/main" id="{94B00036-2608-41BB-A4BA-06045494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24" y="82102"/>
            <a:ext cx="1460948" cy="14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98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-3784599" y="2486995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-3214912" y="322330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149235" y="5069727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-325230" y="-610532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1226459" y="1439119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976087" y="3952938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885774" y="5802699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AutoShape 2" descr="MyHeritage Deep Nostalgia Online">
            <a:extLst>
              <a:ext uri="{FF2B5EF4-FFF2-40B4-BE49-F238E27FC236}">
                <a16:creationId xmlns:a16="http://schemas.microsoft.com/office/drawing/2014/main" id="{F1AFABA4-09F6-4407-914A-C02A3FF09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B113E5F-D780-47D1-BC9E-97B1A680F95E}"/>
              </a:ext>
            </a:extLst>
          </p:cNvPr>
          <p:cNvSpPr/>
          <p:nvPr/>
        </p:nvSpPr>
        <p:spPr>
          <a:xfrm>
            <a:off x="1760221" y="-55490"/>
            <a:ext cx="4969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https://getyarn.io/ </a:t>
            </a:r>
            <a:endParaRPr lang="uk-U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CB351727-874D-4333-94B3-A479F2F086BB}"/>
              </a:ext>
            </a:extLst>
          </p:cNvPr>
          <p:cNvSpPr/>
          <p:nvPr/>
        </p:nvSpPr>
        <p:spPr>
          <a:xfrm>
            <a:off x="1760221" y="682585"/>
            <a:ext cx="69664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З</a:t>
            </a:r>
            <a:r>
              <a:rPr lang="ru-RU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н</a:t>
            </a:r>
            <a:r>
              <a:rPr lang="uk-UA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айде</a:t>
            </a:r>
            <a:r>
              <a:rPr lang="uk-UA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 будь-яку фразу (але англійською мовою)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981152-BF41-417C-BE2D-E68CB7527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45" y="3952937"/>
            <a:ext cx="2723243" cy="2723243"/>
          </a:xfrm>
          <a:prstGeom prst="rect">
            <a:avLst/>
          </a:prstGeom>
        </p:spPr>
      </p:pic>
      <p:pic>
        <p:nvPicPr>
          <p:cNvPr id="14338" name="Picture 2" descr="Чашка Terminator - I ll be back with | Ідеї оригінальних подарунків">
            <a:extLst>
              <a:ext uri="{FF2B5EF4-FFF2-40B4-BE49-F238E27FC236}">
                <a16:creationId xmlns:a16="http://schemas.microsoft.com/office/drawing/2014/main" id="{EFC64AE9-1339-4BD2-A323-9696C605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87" y="1194512"/>
            <a:ext cx="6404768" cy="25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917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-3516086" y="4336756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-3880216" y="1788272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885774" y="5802698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-2893646" y="-91074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493486" y="-437466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1135545" y="1906011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1073526" y="4137050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AutoShape 2" descr="MyHeritage Deep Nostalgia Online">
            <a:extLst>
              <a:ext uri="{FF2B5EF4-FFF2-40B4-BE49-F238E27FC236}">
                <a16:creationId xmlns:a16="http://schemas.microsoft.com/office/drawing/2014/main" id="{F1AFABA4-09F6-4407-914A-C02A3FF09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B113E5F-D780-47D1-BC9E-97B1A680F95E}"/>
              </a:ext>
            </a:extLst>
          </p:cNvPr>
          <p:cNvSpPr/>
          <p:nvPr/>
        </p:nvSpPr>
        <p:spPr>
          <a:xfrm>
            <a:off x="1760221" y="-55490"/>
            <a:ext cx="2600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MyReader</a:t>
            </a:r>
            <a:endParaRPr lang="uk-U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CB351727-874D-4333-94B3-A479F2F086BB}"/>
              </a:ext>
            </a:extLst>
          </p:cNvPr>
          <p:cNvSpPr/>
          <p:nvPr/>
        </p:nvSpPr>
        <p:spPr>
          <a:xfrm>
            <a:off x="1760221" y="682585"/>
            <a:ext cx="69664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С</a:t>
            </a:r>
            <a:r>
              <a:rPr lang="uk-UA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корочено</a:t>
            </a:r>
            <a:r>
              <a:rPr lang="uk-UA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 за Вас прочитає текст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4FC806-5DB0-4695-9351-668638CEE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9848" y="1093772"/>
            <a:ext cx="2401513" cy="3661108"/>
          </a:xfrm>
          <a:prstGeom prst="rect">
            <a:avLst/>
          </a:prstGeom>
        </p:spPr>
      </p:pic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00D758D-A9D1-48A1-8DC8-8FC8B8BEE517}"/>
              </a:ext>
            </a:extLst>
          </p:cNvPr>
          <p:cNvSpPr/>
          <p:nvPr/>
        </p:nvSpPr>
        <p:spPr>
          <a:xfrm>
            <a:off x="5386865" y="1093772"/>
            <a:ext cx="404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Назвіть головних героїв цієї частини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1B7129C-8286-4624-8A1D-2740EC962BBA}"/>
              </a:ext>
            </a:extLst>
          </p:cNvPr>
          <p:cNvSpPr/>
          <p:nvPr/>
        </p:nvSpPr>
        <p:spPr>
          <a:xfrm>
            <a:off x="5386865" y="1877372"/>
            <a:ext cx="4047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Про що там мова?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C58E65CE-F5FE-4340-BAE0-54D76B8C08D2}"/>
              </a:ext>
            </a:extLst>
          </p:cNvPr>
          <p:cNvSpPr/>
          <p:nvPr/>
        </p:nvSpPr>
        <p:spPr>
          <a:xfrm>
            <a:off x="5419400" y="2803086"/>
            <a:ext cx="40475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Які аргументи використовує Лаврін у вибранні дівчини для шлюбу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DDDB9D-6C1D-4170-A290-BC0F1F4E4E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51" y="3958813"/>
            <a:ext cx="2884853" cy="28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58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-2373611" y="5473783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-3755700" y="3442412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318526" y="5041634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-3694956" y="1416937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2202672" y="-331720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90036" y="-210936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1310536" y="1937592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AutoShape 2" descr="MyHeritage Deep Nostalgia Online">
            <a:extLst>
              <a:ext uri="{FF2B5EF4-FFF2-40B4-BE49-F238E27FC236}">
                <a16:creationId xmlns:a16="http://schemas.microsoft.com/office/drawing/2014/main" id="{F1AFABA4-09F6-4407-914A-C02A3FF09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B113E5F-D780-47D1-BC9E-97B1A680F95E}"/>
              </a:ext>
            </a:extLst>
          </p:cNvPr>
          <p:cNvSpPr/>
          <p:nvPr/>
        </p:nvSpPr>
        <p:spPr>
          <a:xfrm>
            <a:off x="1760221" y="-55490"/>
            <a:ext cx="3175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MagicSchool</a:t>
            </a:r>
            <a:endParaRPr lang="uk-U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CB351727-874D-4333-94B3-A479F2F086BB}"/>
              </a:ext>
            </a:extLst>
          </p:cNvPr>
          <p:cNvSpPr/>
          <p:nvPr/>
        </p:nvSpPr>
        <p:spPr>
          <a:xfrm>
            <a:off x="1760221" y="682585"/>
            <a:ext cx="69664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Помічник при плануванні уроків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00D758D-A9D1-48A1-8DC8-8FC8B8BEE517}"/>
              </a:ext>
            </a:extLst>
          </p:cNvPr>
          <p:cNvSpPr/>
          <p:nvPr/>
        </p:nvSpPr>
        <p:spPr>
          <a:xfrm>
            <a:off x="2863564" y="1148280"/>
            <a:ext cx="404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Складіть план уроку на тему «Річки України»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1B7129C-8286-4624-8A1D-2740EC962BBA}"/>
              </a:ext>
            </a:extLst>
          </p:cNvPr>
          <p:cNvSpPr/>
          <p:nvPr/>
        </p:nvSpPr>
        <p:spPr>
          <a:xfrm>
            <a:off x="3219630" y="2379924"/>
            <a:ext cx="4047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Напишіть освітні цілі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C58E65CE-F5FE-4340-BAE0-54D76B8C08D2}"/>
              </a:ext>
            </a:extLst>
          </p:cNvPr>
          <p:cNvSpPr/>
          <p:nvPr/>
        </p:nvSpPr>
        <p:spPr>
          <a:xfrm>
            <a:off x="2957072" y="3647079"/>
            <a:ext cx="4047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Напишіть очікувані результати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42BA3B1-BAD4-4C0F-9B07-0BAFA08CCD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80" y="3867304"/>
            <a:ext cx="30175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11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82548" y="5376064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-2305935" y="5796360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1277874" y="2456260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-3640297" y="4016648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3682976" y="1261941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2409371" y="-457046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220978" y="-237813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AutoShape 2" descr="MyHeritage Deep Nostalgia Online">
            <a:extLst>
              <a:ext uri="{FF2B5EF4-FFF2-40B4-BE49-F238E27FC236}">
                <a16:creationId xmlns:a16="http://schemas.microsoft.com/office/drawing/2014/main" id="{F1AFABA4-09F6-4407-914A-C02A3FF09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B113E5F-D780-47D1-BC9E-97B1A680F95E}"/>
              </a:ext>
            </a:extLst>
          </p:cNvPr>
          <p:cNvSpPr/>
          <p:nvPr/>
        </p:nvSpPr>
        <p:spPr>
          <a:xfrm>
            <a:off x="1760221" y="-55490"/>
            <a:ext cx="1858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Gamma</a:t>
            </a:r>
            <a:endParaRPr lang="uk-U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CB351727-874D-4333-94B3-A479F2F086BB}"/>
              </a:ext>
            </a:extLst>
          </p:cNvPr>
          <p:cNvSpPr/>
          <p:nvPr/>
        </p:nvSpPr>
        <p:spPr>
          <a:xfrm>
            <a:off x="1760221" y="682585"/>
            <a:ext cx="69664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Допоможе створити презентацію</a:t>
            </a:r>
          </a:p>
        </p:txBody>
      </p:sp>
      <p:pic>
        <p:nvPicPr>
          <p:cNvPr id="16386" name="Picture 2" descr="Plans &amp; Pricing">
            <a:extLst>
              <a:ext uri="{FF2B5EF4-FFF2-40B4-BE49-F238E27FC236}">
                <a16:creationId xmlns:a16="http://schemas.microsoft.com/office/drawing/2014/main" id="{889E1F8B-FF23-4880-A463-569D58B2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358" y="-22821"/>
            <a:ext cx="2995260" cy="9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8A8254-83B7-4C88-9038-7780645750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405" y="3932960"/>
            <a:ext cx="2909047" cy="2909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859213-F7AF-4BA8-B1AD-1BC12872EA1D}"/>
              </a:ext>
            </a:extLst>
          </p:cNvPr>
          <p:cNvSpPr txBox="1"/>
          <p:nvPr/>
        </p:nvSpPr>
        <p:spPr>
          <a:xfrm>
            <a:off x="3031649" y="2019043"/>
            <a:ext cx="3853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Роль штучного інтелекту в сучасній освіті</a:t>
            </a:r>
          </a:p>
        </p:txBody>
      </p:sp>
    </p:spTree>
    <p:extLst>
      <p:ext uri="{BB962C8B-B14F-4D97-AF65-F5344CB8AC3E}">
        <p14:creationId xmlns:p14="http://schemas.microsoft.com/office/powerpoint/2010/main" val="2579681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1168401" y="2438400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754744" y="4648200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391887" y="226074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-1277254" y="5777789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3309252" y="4766841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3962399" y="2673478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316508" y="387478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577DBC-7467-4F33-BC57-B7D9538035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94" y="4139421"/>
            <a:ext cx="2672106" cy="2672106"/>
          </a:xfrm>
          <a:prstGeom prst="rect">
            <a:avLst/>
          </a:prstGeom>
        </p:spPr>
      </p:pic>
      <p:pic>
        <p:nvPicPr>
          <p:cNvPr id="2054" name="Picture 6" descr="MyMap AI Review: A Powerful Tool for Mapping Your Ideas | by Williamtrv |  Medium">
            <a:extLst>
              <a:ext uri="{FF2B5EF4-FFF2-40B4-BE49-F238E27FC236}">
                <a16:creationId xmlns:a16="http://schemas.microsoft.com/office/drawing/2014/main" id="{F9C414DF-507F-4FF4-B63E-575D89A9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61" y="226074"/>
            <a:ext cx="3279321" cy="10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p Seller Icon. Promotion Label. Vector Graphic by DG-Studio · Creative  Fabrica">
            <a:extLst>
              <a:ext uri="{FF2B5EF4-FFF2-40B4-BE49-F238E27FC236}">
                <a16:creationId xmlns:a16="http://schemas.microsoft.com/office/drawing/2014/main" id="{198C01A9-0BD2-4360-B988-18EDD938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5167" y1="60125" x2="44417" y2="56750"/>
                        <a14:foregroundMark x1="44417" y1="56750" x2="55667" y2="59125"/>
                        <a14:foregroundMark x1="55667" y1="59125" x2="56083" y2="59625"/>
                        <a14:foregroundMark x1="15833" y1="54125" x2="46833" y2="49500"/>
                        <a14:foregroundMark x1="46833" y1="49500" x2="58083" y2="51125"/>
                        <a14:foregroundMark x1="58083" y1="51125" x2="60500" y2="52500"/>
                        <a14:foregroundMark x1="17833" y1="51500" x2="15000" y2="52000"/>
                        <a14:foregroundMark x1="34333" y1="64375" x2="64500" y2="57750"/>
                        <a14:foregroundMark x1="64500" y1="57750" x2="65500" y2="56375"/>
                        <a14:foregroundMark x1="77833" y1="59625" x2="76500" y2="51000"/>
                        <a14:foregroundMark x1="76500" y1="51000" x2="76833" y2="38125"/>
                        <a14:foregroundMark x1="76833" y1="36875" x2="69583" y2="58875"/>
                        <a14:foregroundMark x1="69583" y1="58875" x2="69417" y2="61500"/>
                        <a14:foregroundMark x1="71000" y1="61500" x2="82000" y2="58625"/>
                        <a14:foregroundMark x1="82000" y1="58625" x2="85417" y2="53625"/>
                        <a14:foregroundMark x1="85417" y1="53625" x2="85833" y2="49875"/>
                        <a14:foregroundMark x1="85500" y1="60500" x2="80250" y2="65750"/>
                        <a14:foregroundMark x1="80250" y1="65750" x2="72500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14" y="-639271"/>
            <a:ext cx="3764642" cy="25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3518534" y="1408825"/>
            <a:ext cx="515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Ментальн</a:t>
            </a: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і карти за вас!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BF13F6-6D35-47FC-8EC6-95A8056A9A94}"/>
              </a:ext>
            </a:extLst>
          </p:cNvPr>
          <p:cNvSpPr txBox="1"/>
          <p:nvPr/>
        </p:nvSpPr>
        <p:spPr>
          <a:xfrm>
            <a:off x="4484908" y="2643885"/>
            <a:ext cx="515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Не потребує реєстрації!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E2EEAE-1212-4F32-A42E-EF8FF30F1A91}"/>
              </a:ext>
            </a:extLst>
          </p:cNvPr>
          <p:cNvSpPr txBox="1"/>
          <p:nvPr/>
        </p:nvSpPr>
        <p:spPr>
          <a:xfrm>
            <a:off x="4179103" y="3904343"/>
            <a:ext cx="515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Безкоштовно!</a:t>
            </a:r>
          </a:p>
        </p:txBody>
      </p:sp>
    </p:spTree>
    <p:extLst>
      <p:ext uri="{BB962C8B-B14F-4D97-AF65-F5344CB8AC3E}">
        <p14:creationId xmlns:p14="http://schemas.microsoft.com/office/powerpoint/2010/main" val="328873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1168401" y="2438400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754744" y="4648200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391887" y="226074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-1277254" y="5777789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3309252" y="4766841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3962399" y="2673478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316508" y="387478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3518534" y="207024"/>
            <a:ext cx="5154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Вчитель і ШІ</a:t>
            </a:r>
          </a:p>
        </p:txBody>
      </p:sp>
      <p:pic>
        <p:nvPicPr>
          <p:cNvPr id="4098" name="Picture 2" descr="kipper">
            <a:extLst>
              <a:ext uri="{FF2B5EF4-FFF2-40B4-BE49-F238E27FC236}">
                <a16:creationId xmlns:a16="http://schemas.microsoft.com/office/drawing/2014/main" id="{9C1B0377-4606-4F34-B6E3-36E90A47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34" y="1120449"/>
            <a:ext cx="4871815" cy="278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4C20D4-D711-43B4-91B9-C09C6E9649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94" y="4139421"/>
            <a:ext cx="2672106" cy="26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45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340815" y="277055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1117329" y="2326217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309252" y="400890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870862" y="4382031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1123032" y="5669112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3557799" y="4502278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909044" y="2453875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2750185" y="226074"/>
            <a:ext cx="5154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Copilot</a:t>
            </a:r>
            <a:endParaRPr lang="uk-UA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Free Paint Cliparts, Download Free Paint Cliparts png images, Free ClipArts  on Clipart Library">
            <a:extLst>
              <a:ext uri="{FF2B5EF4-FFF2-40B4-BE49-F238E27FC236}">
                <a16:creationId xmlns:a16="http://schemas.microsoft.com/office/drawing/2014/main" id="{90D5C685-A1D8-41E5-8EF3-927333158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55" b="97818" l="4093" r="96999">
                        <a14:foregroundMark x1="85675" y1="26727" x2="89768" y2="17818"/>
                        <a14:foregroundMark x1="89768" y1="17818" x2="90587" y2="11818"/>
                        <a14:foregroundMark x1="97135" y1="18364" x2="92224" y2="1636"/>
                        <a14:foregroundMark x1="4229" y1="55455" x2="11733" y2="52364"/>
                        <a14:foregroundMark x1="11733" y1="52364" x2="12415" y2="52364"/>
                        <a14:foregroundMark x1="51569" y1="68545" x2="65075" y2="42182"/>
                        <a14:foregroundMark x1="65075" y1="42182" x2="71214" y2="36909"/>
                        <a14:foregroundMark x1="71214" y1="36909" x2="74352" y2="31818"/>
                        <a14:foregroundMark x1="52660" y1="67273" x2="40109" y2="64182"/>
                        <a14:foregroundMark x1="61664" y1="87818" x2="57435" y2="97818"/>
                        <a14:foregroundMark x1="41064" y1="75818" x2="34106" y2="73636"/>
                        <a14:foregroundMark x1="34106" y1="73636" x2="34106" y2="7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28" y="1268561"/>
            <a:ext cx="4437710" cy="33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11,400+ Stop Sign Stock Illustrations, Royalty-Free Vector Graphics &amp; Clip  Art - iStock | Traffic light, Road sign, Stop sign hand">
            <a:extLst>
              <a:ext uri="{FF2B5EF4-FFF2-40B4-BE49-F238E27FC236}">
                <a16:creationId xmlns:a16="http://schemas.microsoft.com/office/drawing/2014/main" id="{E8313087-F5A5-4924-8245-97136D492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19" b="95425" l="5229" r="95098">
                        <a14:foregroundMark x1="31536" y1="14542" x2="31536" y2="14542"/>
                        <a14:foregroundMark x1="31536" y1="14542" x2="31536" y2="14542"/>
                        <a14:foregroundMark x1="31536" y1="14542" x2="42810" y2="11928"/>
                        <a14:foregroundMark x1="44771" y1="9477" x2="64216" y2="8170"/>
                        <a14:foregroundMark x1="64216" y1="8170" x2="67974" y2="8497"/>
                        <a14:foregroundMark x1="49183" y1="5882" x2="28922" y2="13562"/>
                        <a14:foregroundMark x1="28922" y1="13562" x2="8497" y2="34150"/>
                        <a14:foregroundMark x1="8497" y1="34150" x2="8170" y2="35294"/>
                        <a14:foregroundMark x1="5229" y1="48203" x2="5229" y2="48203"/>
                        <a14:foregroundMark x1="31699" y1="89869" x2="41503" y2="89216"/>
                        <a14:foregroundMark x1="41503" y1="89216" x2="50163" y2="89216"/>
                        <a14:foregroundMark x1="50163" y1="89216" x2="66340" y2="87255"/>
                        <a14:foregroundMark x1="48203" y1="95425" x2="48203" y2="95425"/>
                        <a14:foregroundMark x1="90686" y1="64542" x2="91667" y2="41176"/>
                        <a14:foregroundMark x1="95098" y1="48366" x2="95098" y2="48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53" y="1467811"/>
            <a:ext cx="3261282" cy="32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74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340815" y="277055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1117329" y="2326217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309252" y="400890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870862" y="4382031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1123032" y="5669112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3557799" y="4502278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909044" y="2453875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2750185" y="226074"/>
            <a:ext cx="5154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Copilot</a:t>
            </a:r>
            <a:endParaRPr lang="uk-UA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Microsoft Copilot — Вікіпедія">
            <a:extLst>
              <a:ext uri="{FF2B5EF4-FFF2-40B4-BE49-F238E27FC236}">
                <a16:creationId xmlns:a16="http://schemas.microsoft.com/office/drawing/2014/main" id="{39C7E356-B32A-49DA-9F13-153E818B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05" y="579725"/>
            <a:ext cx="2778125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isadvantage Images – Browse 34,613 Stock Photos, Vectors, and Video |  Adobe Stock">
            <a:extLst>
              <a:ext uri="{FF2B5EF4-FFF2-40B4-BE49-F238E27FC236}">
                <a16:creationId xmlns:a16="http://schemas.microsoft.com/office/drawing/2014/main" id="{F4216302-D60A-4258-83CA-E3485B409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797" r="93812">
                        <a14:foregroundMark x1="16315" y1="76389" x2="16315" y2="76389"/>
                        <a14:foregroundMark x1="16315" y1="76389" x2="10408" y2="66389"/>
                        <a14:foregroundMark x1="10408" y1="66389" x2="8579" y2="53611"/>
                        <a14:foregroundMark x1="6751" y1="48611" x2="4641" y2="63333"/>
                        <a14:foregroundMark x1="4641" y1="63333" x2="6751" y2="74444"/>
                        <a14:foregroundMark x1="93952" y1="48611" x2="92264" y2="29444"/>
                        <a14:foregroundMark x1="3797" y1="47222" x2="3797" y2="47222"/>
                        <a14:foregroundMark x1="8720" y1="61389" x2="8861" y2="75278"/>
                        <a14:foregroundMark x1="8861" y1="75278" x2="9142" y2="75556"/>
                        <a14:backgroundMark x1="8379" y1="61402" x2="8173" y2="6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56" y="3620036"/>
            <a:ext cx="3096577" cy="15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D1406E-9C66-43EF-8F6E-5079FAFD8BB9}"/>
              </a:ext>
            </a:extLst>
          </p:cNvPr>
          <p:cNvSpPr txBox="1"/>
          <p:nvPr/>
        </p:nvSpPr>
        <p:spPr>
          <a:xfrm>
            <a:off x="2423890" y="1340843"/>
            <a:ext cx="515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Картинки на ВАШУ тему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657D2-70C9-4F65-B0C7-300CA909C952}"/>
              </a:ext>
            </a:extLst>
          </p:cNvPr>
          <p:cNvSpPr txBox="1"/>
          <p:nvPr/>
        </p:nvSpPr>
        <p:spPr>
          <a:xfrm>
            <a:off x="2670357" y="3162857"/>
            <a:ext cx="5154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Ре</a:t>
            </a:r>
            <a:r>
              <a:rPr lang="uk-UA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єстрація</a:t>
            </a: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 (через 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Google Account</a:t>
            </a: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AF749-CF6B-4031-851C-8E39DA2F4099}"/>
              </a:ext>
            </a:extLst>
          </p:cNvPr>
          <p:cNvSpPr txBox="1"/>
          <p:nvPr/>
        </p:nvSpPr>
        <p:spPr>
          <a:xfrm>
            <a:off x="3050887" y="1866833"/>
            <a:ext cx="515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Безлім</a:t>
            </a: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 зі спробами</a:t>
            </a:r>
          </a:p>
        </p:txBody>
      </p:sp>
      <p:pic>
        <p:nvPicPr>
          <p:cNvPr id="7174" name="Picture 6" descr="Advantages Stock Illustrations – 4,368 Advantages Stock Illustrations,  Vectors &amp; Clipart - Dreamstime">
            <a:extLst>
              <a:ext uri="{FF2B5EF4-FFF2-40B4-BE49-F238E27FC236}">
                <a16:creationId xmlns:a16="http://schemas.microsoft.com/office/drawing/2014/main" id="{B5A17746-DF22-4A3F-B1D9-82C25B61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0" b="89610" l="9816" r="92331">
                        <a14:foregroundMark x1="9816" y1="37013" x2="9816" y2="37013"/>
                        <a14:foregroundMark x1="11350" y1="40909" x2="88650" y2="53896"/>
                        <a14:foregroundMark x1="88650" y1="53896" x2="73313" y2="42857"/>
                        <a14:foregroundMark x1="73313" y1="42857" x2="71472" y2="42857"/>
                        <a14:foregroundMark x1="92331" y1="39610" x2="92331" y2="39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73" y="1997387"/>
            <a:ext cx="2778125" cy="131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A7691-B52B-4B5D-A02E-5DD6B7C5D0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44" y="4047471"/>
            <a:ext cx="2564129" cy="25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29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340815" y="277055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1117329" y="2326217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309252" y="400890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870862" y="4382031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1123032" y="5669112"/>
            <a:ext cx="1553028" cy="146594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3557799" y="4502278"/>
            <a:ext cx="1553028" cy="1465943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909044" y="2453875"/>
            <a:ext cx="1553028" cy="1465943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1888021" y="26824"/>
            <a:ext cx="515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Copilot</a:t>
            </a:r>
            <a:endParaRPr lang="uk-U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753783-E5A2-4DE6-B48B-CDE7AB072F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88" y="949856"/>
            <a:ext cx="2492556" cy="2492556"/>
          </a:xfrm>
          <a:prstGeom prst="rect">
            <a:avLst/>
          </a:prstGeom>
        </p:spPr>
      </p:pic>
      <p:pic>
        <p:nvPicPr>
          <p:cNvPr id="8" name="Karta Svitu - Пес Патрон">
            <a:hlinkClick r:id="" action="ppaction://media"/>
            <a:extLst>
              <a:ext uri="{FF2B5EF4-FFF2-40B4-BE49-F238E27FC236}">
                <a16:creationId xmlns:a16="http://schemas.microsoft.com/office/drawing/2014/main" id="{13A845D6-DD7B-491C-80A2-5DFA89483F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8" end="94419.7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2922073" y="3059188"/>
            <a:ext cx="229476" cy="2294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BC100E-3CEF-4ED0-83DC-E0DD0ABFF0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5414"/>
            <a:ext cx="3076746" cy="3076746"/>
          </a:xfrm>
          <a:prstGeom prst="rect">
            <a:avLst/>
          </a:prstGeom>
        </p:spPr>
      </p:pic>
      <p:pic>
        <p:nvPicPr>
          <p:cNvPr id="20" name="Олег Винник - Ніч яка місячна">
            <a:hlinkClick r:id="" action="ppaction://media"/>
            <a:extLst>
              <a:ext uri="{FF2B5EF4-FFF2-40B4-BE49-F238E27FC236}">
                <a16:creationId xmlns:a16="http://schemas.microsoft.com/office/drawing/2014/main" id="{76336CF7-953F-43EE-86D6-E31DB3785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9300" end="155294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03507" y="3331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76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340815" y="277055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1117329" y="2326217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309252" y="400890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870862" y="4382031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1123032" y="5669112"/>
            <a:ext cx="1553028" cy="146594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3557799" y="4502278"/>
            <a:ext cx="1553028" cy="1465943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909044" y="2453875"/>
            <a:ext cx="1553028" cy="1465943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1888021" y="26824"/>
            <a:ext cx="515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Copilot</a:t>
            </a:r>
            <a:endParaRPr lang="uk-U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8D1C86-A0A3-41DE-9881-DC6E2FCF48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51" y="691682"/>
            <a:ext cx="2851618" cy="2851618"/>
          </a:xfrm>
          <a:prstGeom prst="rect">
            <a:avLst/>
          </a:prstGeom>
        </p:spPr>
      </p:pic>
      <p:pic>
        <p:nvPicPr>
          <p:cNvPr id="15" name="Дмитро Гнатюк - Два кольори">
            <a:hlinkClick r:id="" action="ppaction://media"/>
            <a:extLst>
              <a:ext uri="{FF2B5EF4-FFF2-40B4-BE49-F238E27FC236}">
                <a16:creationId xmlns:a16="http://schemas.microsoft.com/office/drawing/2014/main" id="{4F29D3DA-C302-448E-B8A6-78F2DB14FE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63" end="191454.6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78883" y="2987357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518607-A9F7-4E90-9A8D-064EAE28D1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70" y="694831"/>
            <a:ext cx="3001214" cy="3001214"/>
          </a:xfrm>
          <a:prstGeom prst="rect">
            <a:avLst/>
          </a:prstGeom>
        </p:spPr>
      </p:pic>
      <p:pic>
        <p:nvPicPr>
          <p:cNvPr id="18" name="alyona-alyona-jerry-heil-teresa-maria-(meloua.com)">
            <a:hlinkClick r:id="" action="ppaction://media"/>
            <a:extLst>
              <a:ext uri="{FF2B5EF4-FFF2-40B4-BE49-F238E27FC236}">
                <a16:creationId xmlns:a16="http://schemas.microsoft.com/office/drawing/2014/main" id="{B9F964E7-077B-438F-8E73-3D10FDFFBA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953" end="1066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13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340815" y="277055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1117329" y="2326217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309252" y="400890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870862" y="4382031"/>
            <a:ext cx="1553028" cy="146594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-1123032" y="5669112"/>
            <a:ext cx="1553028" cy="1465943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3557799" y="4502278"/>
            <a:ext cx="1553028" cy="1465943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909044" y="2453875"/>
            <a:ext cx="1553028" cy="1465943"/>
          </a:xfrm>
          <a:prstGeom prst="ellipse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1888021" y="26824"/>
            <a:ext cx="515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Copilot</a:t>
            </a:r>
            <a:endParaRPr lang="uk-U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43E239-77B7-43EB-AFE7-C0D55202E1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98" y="576868"/>
            <a:ext cx="3069302" cy="3069302"/>
          </a:xfrm>
          <a:prstGeom prst="rect">
            <a:avLst/>
          </a:prstGeom>
        </p:spPr>
      </p:pic>
      <p:pic>
        <p:nvPicPr>
          <p:cNvPr id="8" name="Верка Сердючка - Гоп Гоп">
            <a:hlinkClick r:id="" action="ppaction://media"/>
            <a:extLst>
              <a:ext uri="{FF2B5EF4-FFF2-40B4-BE49-F238E27FC236}">
                <a16:creationId xmlns:a16="http://schemas.microsoft.com/office/drawing/2014/main" id="{C4889525-48C0-40A7-A914-7B6D56D90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50" end="165617.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63430" y="3116338"/>
            <a:ext cx="487363" cy="4873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2D66CC1-A1DC-4772-A185-7D86FBFD40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77" y="576869"/>
            <a:ext cx="3146094" cy="3146094"/>
          </a:xfrm>
          <a:prstGeom prst="rect">
            <a:avLst/>
          </a:prstGeom>
        </p:spPr>
      </p:pic>
      <p:pic>
        <p:nvPicPr>
          <p:cNvPr id="20" name="taras_petrinenko_dorogi_insho_ne_treba_ukrana_-_dorogi_insho_ne_treba_ukrana_(z3.fm)">
            <a:hlinkClick r:id="" action="ppaction://media"/>
            <a:extLst>
              <a:ext uri="{FF2B5EF4-FFF2-40B4-BE49-F238E27FC236}">
                <a16:creationId xmlns:a16="http://schemas.microsoft.com/office/drawing/2014/main" id="{C45AA08A-4AE0-4A2A-BF2B-CABD6D5C3E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78130" y="31987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58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9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23F40-307D-45BF-9C2F-E877836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3" name="Коло: пусте 2">
            <a:extLst>
              <a:ext uri="{FF2B5EF4-FFF2-40B4-BE49-F238E27FC236}">
                <a16:creationId xmlns:a16="http://schemas.microsoft.com/office/drawing/2014/main" id="{8F2C387C-BC0A-4FA8-AD27-A51B48176256}"/>
              </a:ext>
            </a:extLst>
          </p:cNvPr>
          <p:cNvSpPr/>
          <p:nvPr/>
        </p:nvSpPr>
        <p:spPr>
          <a:xfrm>
            <a:off x="-3265714" y="-26824"/>
            <a:ext cx="5544457" cy="6884824"/>
          </a:xfrm>
          <a:prstGeom prst="donut">
            <a:avLst>
              <a:gd name="adj" fmla="val 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52D2CFE-6C75-405D-AC3B-C98BE9766DA9}"/>
              </a:ext>
            </a:extLst>
          </p:cNvPr>
          <p:cNvSpPr/>
          <p:nvPr/>
        </p:nvSpPr>
        <p:spPr>
          <a:xfrm>
            <a:off x="-3309252" y="400889"/>
            <a:ext cx="1553028" cy="1465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95CF4D-4154-4A31-A4E5-B16E1D33A2CD}"/>
              </a:ext>
            </a:extLst>
          </p:cNvPr>
          <p:cNvSpPr/>
          <p:nvPr/>
        </p:nvSpPr>
        <p:spPr>
          <a:xfrm>
            <a:off x="-460938" y="-182928"/>
            <a:ext cx="1553028" cy="14659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8C00D7E-5826-4B36-9B9E-C1B9E3662FD3}"/>
              </a:ext>
            </a:extLst>
          </p:cNvPr>
          <p:cNvSpPr/>
          <p:nvPr/>
        </p:nvSpPr>
        <p:spPr>
          <a:xfrm>
            <a:off x="-3902890" y="2163501"/>
            <a:ext cx="1553028" cy="14659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5AC4D5-5209-4BFF-A999-8AF7443BDC50}"/>
              </a:ext>
            </a:extLst>
          </p:cNvPr>
          <p:cNvSpPr/>
          <p:nvPr/>
        </p:nvSpPr>
        <p:spPr>
          <a:xfrm>
            <a:off x="1092090" y="1657330"/>
            <a:ext cx="1553028" cy="1465943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7D994D-ED88-4148-94F7-B41D6E6B11C9}"/>
              </a:ext>
            </a:extLst>
          </p:cNvPr>
          <p:cNvSpPr/>
          <p:nvPr/>
        </p:nvSpPr>
        <p:spPr>
          <a:xfrm>
            <a:off x="1017800" y="4230559"/>
            <a:ext cx="1553028" cy="1465943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0E9C55-10B4-4091-9880-B2A8A7A492AC}"/>
              </a:ext>
            </a:extLst>
          </p:cNvPr>
          <p:cNvSpPr/>
          <p:nvPr/>
        </p:nvSpPr>
        <p:spPr>
          <a:xfrm>
            <a:off x="-776515" y="5781599"/>
            <a:ext cx="1553028" cy="14659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4A04072-5506-480E-8C67-379602860435}"/>
              </a:ext>
            </a:extLst>
          </p:cNvPr>
          <p:cNvSpPr/>
          <p:nvPr/>
        </p:nvSpPr>
        <p:spPr>
          <a:xfrm>
            <a:off x="-3557799" y="4991169"/>
            <a:ext cx="1553028" cy="1465943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1C55C5-569F-4C48-BB66-0C076786E5C6}"/>
              </a:ext>
            </a:extLst>
          </p:cNvPr>
          <p:cNvSpPr txBox="1"/>
          <p:nvPr/>
        </p:nvSpPr>
        <p:spPr>
          <a:xfrm>
            <a:off x="1888021" y="26824"/>
            <a:ext cx="515493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DeepNostalgia</a:t>
            </a:r>
            <a:endParaRPr lang="uk-U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MyHeritage Deep Nostalgia Online">
            <a:extLst>
              <a:ext uri="{FF2B5EF4-FFF2-40B4-BE49-F238E27FC236}">
                <a16:creationId xmlns:a16="http://schemas.microsoft.com/office/drawing/2014/main" id="{F1AFABA4-09F6-4407-914A-C02A3FF09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9A8B14-18C5-4692-9243-F2B5CDBDB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9174" y="149925"/>
            <a:ext cx="983935" cy="9839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AB6D4A-2964-4C8C-86B5-0D30604BAD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0" y="3920490"/>
            <a:ext cx="2937510" cy="29375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0FE07-917E-4120-802A-3216A95C2858}"/>
              </a:ext>
            </a:extLst>
          </p:cNvPr>
          <p:cNvSpPr txBox="1"/>
          <p:nvPr/>
        </p:nvSpPr>
        <p:spPr>
          <a:xfrm>
            <a:off x="2913853" y="1390102"/>
            <a:ext cx="605949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Оживить Ваші фото за хвилину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B1422A-E7B5-4257-B375-00894EA56757}"/>
              </a:ext>
            </a:extLst>
          </p:cNvPr>
          <p:cNvSpPr txBox="1"/>
          <p:nvPr/>
        </p:nvSpPr>
        <p:spPr>
          <a:xfrm>
            <a:off x="2913853" y="2977929"/>
            <a:ext cx="605949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Не потребує реєстрації</a:t>
            </a:r>
          </a:p>
        </p:txBody>
      </p:sp>
    </p:spTree>
    <p:extLst>
      <p:ext uri="{BB962C8B-B14F-4D97-AF65-F5344CB8AC3E}">
        <p14:creationId xmlns:p14="http://schemas.microsoft.com/office/powerpoint/2010/main" val="1047664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138</Words>
  <Application>Microsoft Office PowerPoint</Application>
  <PresentationFormat>Широкий екран</PresentationFormat>
  <Paragraphs>34</Paragraphs>
  <Slides>14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Comic Sans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17</cp:revision>
  <dcterms:created xsi:type="dcterms:W3CDTF">2024-03-25T22:23:09Z</dcterms:created>
  <dcterms:modified xsi:type="dcterms:W3CDTF">2024-03-26T06:04:35Z</dcterms:modified>
</cp:coreProperties>
</file>